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3" r:id="rId4"/>
  </p:sldMasterIdLst>
  <p:notesMasterIdLst>
    <p:notesMasterId r:id="rId23"/>
  </p:notesMasterIdLst>
  <p:sldIdLst>
    <p:sldId id="256" r:id="rId5"/>
    <p:sldId id="289" r:id="rId6"/>
    <p:sldId id="319" r:id="rId7"/>
    <p:sldId id="316" r:id="rId8"/>
    <p:sldId id="299" r:id="rId9"/>
    <p:sldId id="302" r:id="rId10"/>
    <p:sldId id="305" r:id="rId11"/>
    <p:sldId id="310" r:id="rId12"/>
    <p:sldId id="300" r:id="rId13"/>
    <p:sldId id="301" r:id="rId14"/>
    <p:sldId id="311" r:id="rId15"/>
    <p:sldId id="303" r:id="rId16"/>
    <p:sldId id="308" r:id="rId17"/>
    <p:sldId id="309" r:id="rId18"/>
    <p:sldId id="312" r:id="rId19"/>
    <p:sldId id="313" r:id="rId20"/>
    <p:sldId id="314" r:id="rId21"/>
    <p:sldId id="269" r:id="rId2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C7852-F86B-44DF-9174-58E431532DD6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E925-B35D-4581-80CA-129FE388631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398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E925-B35D-4581-80CA-129FE3886313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028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53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83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0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6841" y="548640"/>
            <a:ext cx="891032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3688044" y="5143708"/>
            <a:ext cx="3696480" cy="301756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3688045" y="4185747"/>
            <a:ext cx="5024156" cy="51411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88044" y="4711906"/>
            <a:ext cx="5024156" cy="488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Division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613227" y="6448213"/>
            <a:ext cx="944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prstClr val="white">
                    <a:lumMod val="75000"/>
                  </a:prstClr>
                </a:solidFill>
                <a:latin typeface="Century Gothic" charset="0"/>
                <a:ea typeface="Century Gothic" charset="0"/>
                <a:cs typeface="Century Gothic" charset="0"/>
              </a:rPr>
              <a:t>Innovation Hub</a:t>
            </a:r>
          </a:p>
        </p:txBody>
      </p:sp>
    </p:spTree>
    <p:extLst>
      <p:ext uri="{BB962C8B-B14F-4D97-AF65-F5344CB8AC3E}">
        <p14:creationId xmlns:p14="http://schemas.microsoft.com/office/powerpoint/2010/main" val="32352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93" y="1052513"/>
            <a:ext cx="7886700" cy="437807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1312" y="1844674"/>
            <a:ext cx="8370887" cy="42481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864136" y="6664807"/>
            <a:ext cx="7521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 smtClean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Innovation Hub</a:t>
            </a:r>
            <a:endParaRPr lang="en-US" sz="600" i="1" dirty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15188" cy="92868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15375" y="6572250"/>
            <a:ext cx="428625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DADB-BD1C-4138-8748-2F7FB74EFCD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2072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122260" y="5913438"/>
            <a:ext cx="4899479" cy="301756"/>
          </a:xfrm>
          <a:prstGeom prst="rect">
            <a:avLst/>
          </a:prstGeom>
        </p:spPr>
        <p:txBody>
          <a:bodyPr/>
          <a:lstStyle>
            <a:lvl1pPr algn="ctr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199696" y="4005620"/>
            <a:ext cx="6744607" cy="514117"/>
          </a:xfrm>
        </p:spPr>
        <p:txBody>
          <a:bodyPr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138589" y="4992693"/>
            <a:ext cx="4866821" cy="488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4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4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41312" y="1844673"/>
            <a:ext cx="8370887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41313" y="1052513"/>
            <a:ext cx="78867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993" y="1052513"/>
            <a:ext cx="78867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1312" y="1844674"/>
            <a:ext cx="8370887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80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6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818"/>
            <a:fld id="{69554046-01E9-464B-8E56-E5A4DF240323}" type="datetimeFigureOut">
              <a:rPr lang="en-US">
                <a:solidFill>
                  <a:prstClr val="black"/>
                </a:solidFill>
              </a:rPr>
              <a:pPr defTabSz="913818"/>
              <a:t>1/26/2018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3818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3818"/>
            <a:fld id="{C091A87B-2F65-B344-87D0-28A6ECEA3300}" type="slidenum">
              <a:rPr lang="en-US" smtClean="0">
                <a:solidFill>
                  <a:prstClr val="black"/>
                </a:solidFill>
              </a:rPr>
              <a:pPr defTabSz="91381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580112" y="44624"/>
            <a:ext cx="3659138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603"/>
            <a:ext cx="6572296" cy="1470025"/>
          </a:xfrm>
        </p:spPr>
        <p:txBody>
          <a:bodyPr/>
          <a:lstStyle>
            <a:lvl1pPr>
              <a:defRPr sz="36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1" y="3886200"/>
            <a:ext cx="6329362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5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7ADE8-2146-4C8F-AF34-DC4FB091216E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006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3A3CB-B999-41F8-A338-FB37613A6048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435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14422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928802"/>
            <a:ext cx="4041775" cy="435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C662-904A-4DB2-B4C6-70F06828060D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89A6-89D9-48AB-A71C-37F252F7C64C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0" y="0"/>
            <a:ext cx="7215188" cy="928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 pitchFamily="34" charset="0"/>
              </a:rPr>
              <a:t>Click to edit Master title style</a:t>
            </a:r>
            <a:endParaRPr lang="en-ZA" sz="2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7143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214422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320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7F25-A17B-4FC6-A189-03463E31BC0A}" type="slidenum">
              <a:rPr lang="en-ZA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90" y="1214422"/>
            <a:ext cx="8586790" cy="5143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92869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3938" y="6572250"/>
            <a:ext cx="500062" cy="2667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4773DA-F97B-4669-9D18-613C19B9A5F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80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1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09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450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39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89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BF99-90F9-443C-859F-819C31B0EABC}" type="datetimeFigureOut">
              <a:rPr lang="en-ZA" smtClean="0"/>
              <a:t>2018/01/26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D9A8-79F7-4436-BA0E-219C8FD4F3B9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3596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/>
          </p:cNvSpPr>
          <p:nvPr userDrawn="1"/>
        </p:nvSpPr>
        <p:spPr bwMode="gray">
          <a:xfrm>
            <a:off x="8892480" y="6597354"/>
            <a:ext cx="198438" cy="19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B4AA16F2-21F3-4F16-A26C-382D744C9D1B}" type="slidenum">
              <a:rPr lang="en-GB" altLang="en-US" sz="1000">
                <a:solidFill>
                  <a:srgbClr val="2F5897"/>
                </a:solidFill>
                <a:latin typeface="Century Gothic"/>
                <a:cs typeface="Century Gothic"/>
              </a:rPr>
              <a:pPr algn="ctr" eaLnBrk="1" hangingPunct="1"/>
              <a:t>‹#›</a:t>
            </a:fld>
            <a:r>
              <a:rPr lang="en-GB" altLang="en-US" sz="1000" dirty="0">
                <a:solidFill>
                  <a:srgbClr val="2F5897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4218" y="6651066"/>
            <a:ext cx="944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>
                <a:solidFill>
                  <a:srgbClr val="2F5897"/>
                </a:solidFill>
                <a:latin typeface="Century Gothic" charset="0"/>
                <a:ea typeface="Century Gothic" charset="0"/>
                <a:cs typeface="Century Gothic" charset="0"/>
              </a:rPr>
              <a:t>Innovation Hub</a:t>
            </a:r>
          </a:p>
        </p:txBody>
      </p:sp>
      <p:pic>
        <p:nvPicPr>
          <p:cNvPr id="6" name="Picture 5" descr="Screen Shot 2015-06-29 at 8.45.59 AM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" y="6458012"/>
            <a:ext cx="753163" cy="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1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993" y="441325"/>
            <a:ext cx="78867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993" y="1052513"/>
            <a:ext cx="78867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993" y="64298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5" y="6365971"/>
            <a:ext cx="1062263" cy="3041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1801" y="6237514"/>
            <a:ext cx="8280399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2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78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2151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7188" y="1214438"/>
            <a:ext cx="85010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80" y="6572250"/>
            <a:ext cx="428625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70F77-BA7E-4E89-8282-E223F7E64850}" type="slidenum">
              <a:rPr lang="en-ZA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3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63360" y="5085184"/>
            <a:ext cx="1733176" cy="286326"/>
          </a:xfrm>
        </p:spPr>
        <p:txBody>
          <a:bodyPr/>
          <a:lstStyle/>
          <a:p>
            <a:pPr algn="ctr"/>
            <a:fld id="{3FA8E7E7-2BB0-1645-8482-3DF6D76BB06A}" type="datetime4">
              <a:rPr lang="en-ZA" sz="1000" smtClean="0">
                <a:solidFill>
                  <a:prstClr val="white"/>
                </a:solidFill>
                <a:latin typeface="Century Gothic"/>
                <a:cs typeface="Century Gothic"/>
              </a:rPr>
              <a:pPr algn="ctr"/>
              <a:t>26 January 2018</a:t>
            </a:fld>
            <a:endParaRPr lang="en-ZA" sz="1000" dirty="0" smtClean="0">
              <a:solidFill>
                <a:prstClr val="white"/>
              </a:solidFill>
              <a:latin typeface="Century Gothic"/>
              <a:cs typeface="Century Gothic"/>
            </a:endParaRPr>
          </a:p>
          <a:p>
            <a:pPr algn="ctr"/>
            <a:r>
              <a:rPr lang="en-ZA" sz="1000" dirty="0" smtClean="0">
                <a:solidFill>
                  <a:prstClr val="white"/>
                </a:solidFill>
                <a:latin typeface="Century Gothic"/>
                <a:cs typeface="Century Gothic"/>
              </a:rPr>
              <a:t>Version 1 </a:t>
            </a:r>
            <a:endParaRPr lang="en-US" sz="1000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3888" y="4149080"/>
            <a:ext cx="5328592" cy="1296144"/>
          </a:xfrm>
        </p:spPr>
        <p:txBody>
          <a:bodyPr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Cape Town State Warehouse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ICD Presentation </a:t>
            </a:r>
            <a:endParaRPr lang="en-US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35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SWH Programme Pictures\Cape Town\02 December 2016\IMG-20161201-WA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464496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1163" y="764704"/>
            <a:ext cx="4430837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718645" y="764704"/>
            <a:ext cx="4248472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pic>
        <p:nvPicPr>
          <p:cNvPr id="3074" name="Picture 2" descr="D:\Users\S1038572\Desktop\IMG_20180125_111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45" y="1396828"/>
            <a:ext cx="4248472" cy="49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07505" y="836712"/>
            <a:ext cx="4320480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2000" y="836712"/>
            <a:ext cx="4248472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87048"/>
            <a:ext cx="4320480" cy="4850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87" y="1385967"/>
            <a:ext cx="4224337" cy="48513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07505" y="836712"/>
            <a:ext cx="4320480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2000" y="836712"/>
            <a:ext cx="4248472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SWH Programme Pictures\Cape Town\Current\DSCN87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20480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SWH Programme Pictures\Cape Town\21 November 2016\20161019_163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20480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76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7504" y="836712"/>
            <a:ext cx="8712968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836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AFTER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9219" name="Picture 3" descr="D:\Users\S1038572\Desktop\IMG_20180125_111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989" y="1412776"/>
            <a:ext cx="4356484" cy="4990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Users\S1038572\Desktop\IMG_20180125_1114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248472" cy="49906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7504" y="836712"/>
            <a:ext cx="8712968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836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solidFill>
                  <a:schemeClr val="bg1"/>
                </a:solidFill>
              </a:rPr>
              <a:t>AFTER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Users\S1038572\Desktop\IMG_20180125_1117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378546"/>
            <a:ext cx="4248473" cy="50027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S1038572\Desktop\IMG_20180125_1113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988" y="1378546"/>
            <a:ext cx="4362536" cy="50027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79512" y="836712"/>
            <a:ext cx="8640960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pic>
        <p:nvPicPr>
          <p:cNvPr id="10242" name="Picture 2" descr="D:\Users\S1038572\Desktop\Server room\IMG_19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48472" cy="48008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Users\S1038572\Desktop\Server room\IMG_19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248472" cy="48008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1681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367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AFTER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79512" y="836712"/>
            <a:ext cx="8640960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191681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367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AFTER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Users\S1038572\Desktop\Server room\IMG_1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29804"/>
            <a:ext cx="4500500" cy="495152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Users\S1038572\Desktop\Server room\IMG_1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29804"/>
            <a:ext cx="4032448" cy="495152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79512" y="836712"/>
            <a:ext cx="8640960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191681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8367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AFTER 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D:\Users\S1038572\Desktop\Server room\IMG_1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16632"/>
            <a:ext cx="4320480" cy="49926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Users\S1038572\Desktop\Server room\IMG_1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840" y="1316632"/>
            <a:ext cx="4168632" cy="49926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-99392"/>
            <a:ext cx="9180512" cy="61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8" tIns="45715" rIns="91428" bIns="45715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>
              <a:defRPr/>
            </a:pPr>
            <a:r>
              <a:rPr lang="en-ZA" sz="2000" b="1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Background - The State </a:t>
            </a:r>
            <a:r>
              <a:rPr lang="en-ZA" sz="2000" b="1" i="0" dirty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Warehouse </a:t>
            </a:r>
            <a:r>
              <a:rPr lang="en-ZA" sz="2000" b="1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Refurbishment Programme </a:t>
            </a:r>
            <a:endParaRPr lang="en-ZA" sz="2000" b="1" i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760" y="548680"/>
            <a:ext cx="6552728" cy="2880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State Warehouse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Refurbishment Programme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was initiated in 2014/15 Financial Year and was implemented at prioritised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sites </a:t>
            </a:r>
            <a:r>
              <a:rPr lang="en-ZA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as an endeavour to ensure alignment to the Customs </a:t>
            </a:r>
            <a:r>
              <a:rPr lang="en-ZA" sz="16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Mandate: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Beitbridge</a:t>
            </a:r>
            <a:endParaRPr lang="en-ZA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Musina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Groblers'bridge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Lebombo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ORTIA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Cape 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Karsene</a:t>
            </a:r>
          </a:p>
        </p:txBody>
      </p:sp>
      <p:cxnSp>
        <p:nvCxnSpPr>
          <p:cNvPr id="9" name="Straight Connector 8"/>
          <p:cNvCxnSpPr>
            <a:endCxn id="22" idx="1"/>
          </p:cNvCxnSpPr>
          <p:nvPr/>
        </p:nvCxnSpPr>
        <p:spPr>
          <a:xfrm flipV="1">
            <a:off x="1763688" y="3898280"/>
            <a:ext cx="1008112" cy="1188132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504" y="4365104"/>
            <a:ext cx="1728192" cy="1728192"/>
            <a:chOff x="1080851" y="1081384"/>
            <a:chExt cx="1187137" cy="1187137"/>
          </a:xfrm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</p:grpSpPr>
        <p:sp>
          <p:nvSpPr>
            <p:cNvPr id="11" name="Oval 10"/>
            <p:cNvSpPr/>
            <p:nvPr/>
          </p:nvSpPr>
          <p:spPr>
            <a:xfrm>
              <a:off x="1080851" y="1081384"/>
              <a:ext cx="1187137" cy="1187137"/>
            </a:xfrm>
            <a:prstGeom prst="ellipse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1278707" y="1328705"/>
              <a:ext cx="840889" cy="69249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fontAlgn="t">
                <a:spcBef>
                  <a:spcPct val="0"/>
                </a:spcBef>
              </a:pPr>
              <a:r>
                <a:rPr lang="en-ZA" b="1" i="1" dirty="0" smtClean="0">
                  <a:solidFill>
                    <a:prstClr val="white"/>
                  </a:solidFill>
                  <a:latin typeface="Century Gothic" charset="0"/>
                  <a:ea typeface="Century Gothic" charset="0"/>
                  <a:cs typeface="Century Gothic" charset="0"/>
                </a:rPr>
                <a:t>Customs Mandate</a:t>
              </a:r>
              <a:endParaRPr lang="en-ZA" b="1" i="1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771800" y="3646252"/>
            <a:ext cx="5688632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algn="ctr"/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Partner in enhancing South Africa’s economic growth</a:t>
            </a:r>
            <a:endParaRPr lang="en-ZA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71800" y="4798380"/>
            <a:ext cx="5688632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algn="ctr"/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Provide first-line of control over the movement of goods across our country’s borders</a:t>
            </a:r>
            <a:endParaRPr lang="en-ZA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1800" y="5877272"/>
            <a:ext cx="5688632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lvl="0" algn="ctr"/>
            <a:r>
              <a:rPr lang="en-ZA" sz="140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Promote South Africa as a safe and trusted trading partner and investment destination</a:t>
            </a:r>
            <a:endParaRPr lang="en-ZA" sz="14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Straight Connector 29"/>
          <p:cNvCxnSpPr>
            <a:endCxn id="23" idx="1"/>
          </p:cNvCxnSpPr>
          <p:nvPr/>
        </p:nvCxnSpPr>
        <p:spPr>
          <a:xfrm flipV="1">
            <a:off x="1763688" y="5050408"/>
            <a:ext cx="1008112" cy="36004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4" idx="1"/>
          </p:cNvCxnSpPr>
          <p:nvPr/>
        </p:nvCxnSpPr>
        <p:spPr>
          <a:xfrm>
            <a:off x="1763688" y="5086412"/>
            <a:ext cx="1008112" cy="1042888"/>
          </a:xfrm>
          <a:prstGeom prst="line">
            <a:avLst/>
          </a:prstGeom>
          <a:ln w="3175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2177155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sp>
        <p:nvSpPr>
          <p:cNvPr id="12" name="Title 11"/>
          <p:cNvSpPr txBox="1">
            <a:spLocks noGrp="1"/>
          </p:cNvSpPr>
          <p:nvPr>
            <p:ph type="title"/>
          </p:nvPr>
        </p:nvSpPr>
        <p:spPr>
          <a:xfrm>
            <a:off x="35496" y="0"/>
            <a:ext cx="9108504" cy="620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8" tIns="45715" rIns="91428" bIns="45715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>
              <a:defRPr/>
            </a:pPr>
            <a:r>
              <a:rPr lang="en-ZA" sz="2800" b="1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Our Vision</a:t>
            </a:r>
            <a:endParaRPr lang="en-ZA" sz="2800" b="1" i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548680"/>
            <a:ext cx="852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/>
              <a:t>‘Together</a:t>
            </a:r>
            <a:r>
              <a:rPr lang="en-ZA" sz="3200" b="1" dirty="0"/>
              <a:t>, taking Customs </a:t>
            </a:r>
            <a:r>
              <a:rPr lang="en-ZA" sz="3200" b="1" dirty="0" smtClean="0"/>
              <a:t>to </a:t>
            </a:r>
            <a:r>
              <a:rPr lang="en-ZA" sz="3200" b="1" dirty="0"/>
              <a:t>greater </a:t>
            </a:r>
            <a:r>
              <a:rPr lang="en-ZA" sz="3200" b="1" dirty="0" smtClean="0"/>
              <a:t>heights’</a:t>
            </a:r>
            <a:endParaRPr lang="en-ZA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72476" y="498704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Customs that achieves 100% detection rate on illicit trade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Exceeds revenue target by higher margins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Make use of relevant technology to improve service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Have highly committed, effective and professional teams that create a positive cross-border experience for all travellers and traders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Become a global reference point </a:t>
            </a:r>
          </a:p>
        </p:txBody>
      </p:sp>
    </p:spTree>
    <p:extLst>
      <p:ext uri="{BB962C8B-B14F-4D97-AF65-F5344CB8AC3E}">
        <p14:creationId xmlns:p14="http://schemas.microsoft.com/office/powerpoint/2010/main" val="34342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68740"/>
            <a:ext cx="9144000" cy="6237312"/>
          </a:xfrm>
          <a:prstGeom prst="rect">
            <a:avLst/>
          </a:prstGeom>
          <a:solidFill>
            <a:schemeClr val="bg1"/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Rounded Rectangle 36"/>
          <p:cNvSpPr/>
          <p:nvPr/>
        </p:nvSpPr>
        <p:spPr>
          <a:xfrm>
            <a:off x="5940152" y="3151521"/>
            <a:ext cx="1512168" cy="1954381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Rounded Rectangle 35"/>
          <p:cNvSpPr/>
          <p:nvPr/>
        </p:nvSpPr>
        <p:spPr>
          <a:xfrm>
            <a:off x="4139952" y="3510260"/>
            <a:ext cx="1630116" cy="2150988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Rounded Rectangle 34"/>
          <p:cNvSpPr/>
          <p:nvPr/>
        </p:nvSpPr>
        <p:spPr>
          <a:xfrm>
            <a:off x="2411760" y="3861048"/>
            <a:ext cx="1512168" cy="1825754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ounded Rectangle 3"/>
          <p:cNvSpPr/>
          <p:nvPr/>
        </p:nvSpPr>
        <p:spPr>
          <a:xfrm>
            <a:off x="755576" y="4365104"/>
            <a:ext cx="1512168" cy="1728192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-36512" y="76603"/>
            <a:ext cx="8201408" cy="616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8" tIns="45715" rIns="91428" bIns="45715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>
              <a:defRPr/>
            </a:pPr>
            <a:r>
              <a:rPr lang="en-ZA" sz="2000" b="1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Enabling </a:t>
            </a:r>
            <a:r>
              <a:rPr lang="en-ZA" sz="2000" b="1" i="0" dirty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Models Towards </a:t>
            </a:r>
            <a:r>
              <a:rPr lang="en-ZA" sz="2000" b="1" i="0" dirty="0" smtClean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Building World-Class State-Warehouses</a:t>
            </a:r>
            <a:endParaRPr lang="en-ZA" sz="2000" b="1" i="0" kern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9512" y="548680"/>
            <a:ext cx="8891543" cy="5616624"/>
            <a:chOff x="179512" y="548680"/>
            <a:chExt cx="8891543" cy="5616624"/>
          </a:xfrm>
        </p:grpSpPr>
        <p:sp>
          <p:nvSpPr>
            <p:cNvPr id="18" name="Shape 17"/>
            <p:cNvSpPr/>
            <p:nvPr/>
          </p:nvSpPr>
          <p:spPr>
            <a:xfrm>
              <a:off x="179512" y="548680"/>
              <a:ext cx="7704856" cy="2952328"/>
            </a:xfrm>
            <a:prstGeom prst="swooshArrow">
              <a:avLst>
                <a:gd name="adj1" fmla="val 15267"/>
                <a:gd name="adj2" fmla="val 25000"/>
              </a:avLst>
            </a:prstGeom>
            <a:gradFill rotWithShape="1">
              <a:gsLst>
                <a:gs pos="0">
                  <a:srgbClr val="FFFFFF">
                    <a:lumMod val="95000"/>
                  </a:srgbClr>
                </a:gs>
                <a:gs pos="80000">
                  <a:srgbClr val="C1B8AD">
                    <a:shade val="93000"/>
                    <a:satMod val="130000"/>
                  </a:srgbClr>
                </a:gs>
                <a:gs pos="100000">
                  <a:srgbClr val="C1B8A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>
                <a:defRPr/>
              </a:pPr>
              <a:endParaRPr lang="en-ZA" kern="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51520" y="2636912"/>
              <a:ext cx="1638000" cy="152062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Arial"/>
                  <a:cs typeface="Tahoma" pitchFamily="34" charset="0"/>
                </a:rPr>
                <a:t>Repeatability</a:t>
              </a:r>
              <a:endParaRPr lang="en-ZA" b="1" kern="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907704" y="1844824"/>
              <a:ext cx="1638000" cy="163725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 smtClean="0">
                  <a:solidFill>
                    <a:schemeClr val="bg1"/>
                  </a:solidFill>
                  <a:latin typeface="Arial"/>
                  <a:cs typeface="Tahoma" pitchFamily="34" charset="0"/>
                </a:rPr>
                <a:t>Predictability</a:t>
              </a:r>
              <a:endParaRPr lang="en-ZA" b="1" kern="0" dirty="0" smtClean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726088" y="1268760"/>
              <a:ext cx="1638000" cy="16372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b="1" kern="0" dirty="0" smtClean="0">
                  <a:solidFill>
                    <a:schemeClr val="bg1"/>
                  </a:solidFill>
                  <a:latin typeface="Arial"/>
                  <a:cs typeface="Arial"/>
                </a:rPr>
                <a:t>Optimisation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8737" y="4364811"/>
              <a:ext cx="1385846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ZA" sz="1200" b="1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Standardise</a:t>
              </a:r>
              <a:r>
                <a:rPr lang="en-ZA" sz="12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: 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003896"/>
                  </a:solidFill>
                  <a:latin typeface="Arial"/>
                  <a:cs typeface="Tahoma" pitchFamily="34" charset="0"/>
                </a:rPr>
                <a:t>Executing in the same manner, across all SWH processes, every-time. Keep it simple, drive concept like 5S, visual management etc. </a:t>
              </a:r>
              <a:endParaRPr lang="en-ZA" sz="1100" b="1" kern="0" dirty="0" smtClean="0">
                <a:solidFill>
                  <a:srgbClr val="003896"/>
                </a:solidFill>
                <a:latin typeface="Arial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55776" y="3861048"/>
              <a:ext cx="1368152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ZA" sz="1200" b="1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Integrate</a:t>
              </a:r>
              <a:r>
                <a:rPr lang="en-ZA" sz="12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: </a:t>
              </a:r>
            </a:p>
            <a:p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 smtClean="0">
                  <a:solidFill>
                    <a:srgbClr val="003896"/>
                  </a:solidFill>
                  <a:latin typeface="Arial"/>
                  <a:cs typeface="Tahoma" pitchFamily="34" charset="0"/>
                </a:rPr>
                <a:t>Integrated systems to</a:t>
              </a:r>
              <a:r>
                <a:rPr lang="en-US" sz="1100" b="1" kern="0" dirty="0" smtClean="0">
                  <a:solidFill>
                    <a:srgbClr val="003896"/>
                  </a:solidFill>
                  <a:latin typeface="Arial"/>
                  <a:cs typeface="Tahoma" pitchFamily="34" charset="0"/>
                </a:rPr>
                <a:t> </a:t>
              </a:r>
              <a:r>
                <a:rPr lang="en-US" sz="1100" kern="0" dirty="0" smtClean="0">
                  <a:solidFill>
                    <a:srgbClr val="003896"/>
                  </a:solidFill>
                  <a:latin typeface="Arial"/>
                  <a:cs typeface="Tahoma" pitchFamily="34" charset="0"/>
                </a:rPr>
                <a:t>enable high levels of certainty across all levels of operational  performance, use of bar code scanners, RFID etc.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11961" y="3597984"/>
              <a:ext cx="1512168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003896"/>
                  </a:solidFill>
                </a:defRPr>
              </a:lvl1pPr>
            </a:lstStyle>
            <a:p>
              <a:pPr>
                <a:defRPr/>
              </a:pPr>
              <a:r>
                <a:rPr lang="en-ZA" sz="1200" kern="0" dirty="0">
                  <a:latin typeface="Arial"/>
                  <a:cs typeface="Arial"/>
                </a:rPr>
                <a:t>Dynamic: </a:t>
              </a:r>
            </a:p>
            <a:p>
              <a:pPr>
                <a:defRPr/>
              </a:pPr>
              <a:r>
                <a:rPr lang="en-ZA" sz="1100" kern="0" dirty="0" smtClean="0">
                  <a:latin typeface="Arial"/>
                  <a:cs typeface="Arial"/>
                </a:rPr>
                <a:t>Lean Methodology  </a:t>
              </a:r>
              <a:r>
                <a:rPr lang="en-ZA" sz="1100" b="0" kern="0" dirty="0">
                  <a:latin typeface="Arial"/>
                  <a:cs typeface="Arial"/>
                </a:rPr>
                <a:t>will drive effective on-time delivery, </a:t>
              </a:r>
              <a:r>
                <a:rPr lang="en-ZA" sz="1100" b="0" kern="0" dirty="0" smtClean="0">
                  <a:latin typeface="Arial"/>
                  <a:cs typeface="Arial"/>
                </a:rPr>
                <a:t>cost management</a:t>
              </a:r>
              <a:r>
                <a:rPr lang="en-ZA" sz="1100" b="0" kern="0" dirty="0">
                  <a:latin typeface="Arial"/>
                  <a:cs typeface="Arial"/>
                </a:rPr>
                <a:t>, enablement of strategic objectives and “real-time” management  </a:t>
              </a:r>
              <a:r>
                <a:rPr lang="en-ZA" sz="1100" b="0" kern="0" dirty="0" smtClean="0">
                  <a:latin typeface="Arial"/>
                  <a:cs typeface="Arial"/>
                </a:rPr>
                <a:t>tools e.g. </a:t>
              </a:r>
              <a:r>
                <a:rPr lang="en-ZA" sz="1100" kern="0" dirty="0" smtClean="0">
                  <a:latin typeface="Arial"/>
                  <a:cs typeface="Arial"/>
                </a:rPr>
                <a:t>Six Sigma DMAC Methodology</a:t>
              </a:r>
              <a:endParaRPr lang="en-ZA" sz="1100" kern="0" dirty="0">
                <a:latin typeface="Arial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12160" y="3253333"/>
              <a:ext cx="137525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ZA" sz="1100" b="1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Reward: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1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Recognised by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1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traders, clients, employees, peers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1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and other stakeholders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ZA" sz="1100" kern="0" dirty="0" smtClean="0">
                  <a:solidFill>
                    <a:srgbClr val="003896"/>
                  </a:solidFill>
                  <a:latin typeface="Arial"/>
                  <a:cs typeface="Arial"/>
                </a:rPr>
                <a:t>as the industry leader in Customs warehouse operations</a:t>
              </a:r>
            </a:p>
          </p:txBody>
        </p:sp>
        <p:sp>
          <p:nvSpPr>
            <p:cNvPr id="32" name="Rounded Rectangle 31"/>
            <p:cNvSpPr/>
            <p:nvPr/>
          </p:nvSpPr>
          <p:spPr bwMode="auto">
            <a:xfrm>
              <a:off x="7562850" y="2204864"/>
              <a:ext cx="1508205" cy="316803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1400" kern="0" dirty="0">
                  <a:solidFill>
                    <a:schemeClr val="bg1"/>
                  </a:solidFill>
                  <a:latin typeface="Arial"/>
                  <a:cs typeface="Arial"/>
                </a:rPr>
                <a:t>The immediate focus of the </a:t>
              </a:r>
              <a:r>
                <a:rPr lang="en-ZA" sz="1400" kern="0" dirty="0" smtClean="0">
                  <a:solidFill>
                    <a:schemeClr val="bg1"/>
                  </a:solidFill>
                  <a:latin typeface="Arial"/>
                  <a:cs typeface="Arial"/>
                </a:rPr>
                <a:t>Turnaround </a:t>
              </a:r>
              <a:r>
                <a:rPr lang="en-ZA" sz="1400" kern="0" dirty="0">
                  <a:solidFill>
                    <a:schemeClr val="bg1"/>
                  </a:solidFill>
                  <a:latin typeface="Arial"/>
                  <a:cs typeface="Arial"/>
                </a:rPr>
                <a:t>programme is to drive the Repeatability  milestone – standardising and addressing ‘noise’ in the system</a:t>
              </a:r>
            </a:p>
          </p:txBody>
        </p:sp>
      </p:grpSp>
      <p:sp>
        <p:nvSpPr>
          <p:cNvPr id="34" name="Oval 33"/>
          <p:cNvSpPr/>
          <p:nvPr/>
        </p:nvSpPr>
        <p:spPr bwMode="auto">
          <a:xfrm>
            <a:off x="5580112" y="908720"/>
            <a:ext cx="1638000" cy="163725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 smtClean="0">
                <a:solidFill>
                  <a:schemeClr val="bg1"/>
                </a:solidFill>
                <a:latin typeface="Arial"/>
                <a:cs typeface="Arial"/>
              </a:rPr>
              <a:t>World Class</a:t>
            </a:r>
          </a:p>
        </p:txBody>
      </p:sp>
      <p:sp>
        <p:nvSpPr>
          <p:cNvPr id="19" name="AutoShape 256"/>
          <p:cNvSpPr>
            <a:spLocks noChangeArrowheads="1"/>
          </p:cNvSpPr>
          <p:nvPr/>
        </p:nvSpPr>
        <p:spPr bwMode="gray">
          <a:xfrm>
            <a:off x="2854247" y="6162635"/>
            <a:ext cx="5030121" cy="650741"/>
          </a:xfrm>
          <a:prstGeom prst="roundRect">
            <a:avLst>
              <a:gd name="adj" fmla="val 6512"/>
            </a:avLst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FFFFFF">
                <a:lumMod val="8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45720" rIns="45720" anchor="ctr"/>
          <a:lstStyle/>
          <a:p>
            <a:pPr>
              <a:defRPr/>
            </a:pPr>
            <a:r>
              <a:rPr lang="en-ZA" sz="1200" b="1" kern="0" dirty="0" smtClean="0">
                <a:solidFill>
                  <a:srgbClr val="003896"/>
                </a:solidFill>
                <a:latin typeface="Arial"/>
                <a:cs typeface="Arial"/>
              </a:rPr>
              <a:t>Change and Communication Management  </a:t>
            </a:r>
            <a:r>
              <a:rPr lang="en-ZA" sz="1200" kern="0" dirty="0" smtClean="0">
                <a:solidFill>
                  <a:srgbClr val="003896"/>
                </a:solidFill>
                <a:latin typeface="Arial"/>
                <a:cs typeface="Arial"/>
              </a:rPr>
              <a:t>is integral to, and underpins the success of the Journey, particularly during the Repeatability and Predictability stages</a:t>
            </a:r>
          </a:p>
        </p:txBody>
      </p:sp>
    </p:spTree>
    <p:extLst>
      <p:ext uri="{BB962C8B-B14F-4D97-AF65-F5344CB8AC3E}">
        <p14:creationId xmlns:p14="http://schemas.microsoft.com/office/powerpoint/2010/main" val="8373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512" y="116632"/>
            <a:ext cx="8201408" cy="5040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8" tIns="45715" rIns="91428" bIns="45715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defRPr sz="140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>
              <a:defRPr/>
            </a:pPr>
            <a:r>
              <a:rPr lang="en-ZA" sz="2000" b="1" i="0" dirty="0">
                <a:solidFill>
                  <a:srgbClr val="000000"/>
                </a:solidFill>
                <a:latin typeface="Century Gothic" panose="020B0502020202020204" pitchFamily="34" charset="0"/>
                <a:ea typeface="Times New Roman"/>
              </a:rPr>
              <a:t>Cape Town State Warehouse Programme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429" y="1489867"/>
            <a:ext cx="8437043" cy="4891461"/>
          </a:xfrm>
          <a:prstGeom prst="rect">
            <a:avLst/>
          </a:prstGeom>
          <a:noFill/>
          <a:ln w="12700" cap="flat">
            <a:solidFill>
              <a:srgbClr val="44546A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456912" lvl="1">
              <a:spcBef>
                <a:spcPct val="30000"/>
              </a:spcBef>
              <a:buClr>
                <a:schemeClr val="tx2"/>
              </a:buClr>
              <a:buSzPct val="125000"/>
            </a:pPr>
            <a:endParaRPr lang="en-ZA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456912" lvl="1">
              <a:spcBef>
                <a:spcPct val="30000"/>
              </a:spcBef>
              <a:buClr>
                <a:schemeClr val="tx2"/>
              </a:buClr>
              <a:buSzPct val="125000"/>
            </a:pPr>
            <a:endParaRPr lang="en-ZA" sz="12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456912" lvl="1">
              <a:spcBef>
                <a:spcPct val="30000"/>
              </a:spcBef>
              <a:buClr>
                <a:schemeClr val="tx2"/>
              </a:buClr>
              <a:buSzPct val="125000"/>
            </a:pPr>
            <a:endParaRPr lang="en-ZA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742662" lvl="1" indent="-285750">
              <a:spcBef>
                <a:spcPct val="30000"/>
              </a:spcBef>
              <a:buClr>
                <a:schemeClr val="tx2"/>
              </a:buClr>
              <a:buSzPct val="125000"/>
              <a:buFont typeface="Arial"/>
              <a:buChar char="•"/>
            </a:pPr>
            <a:endParaRPr lang="en-ZA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742662" lvl="1" indent="-285750">
              <a:spcBef>
                <a:spcPct val="30000"/>
              </a:spcBef>
              <a:buClr>
                <a:schemeClr val="tx2"/>
              </a:buClr>
              <a:buSzPct val="125000"/>
              <a:buFont typeface="Arial"/>
              <a:buChar char="•"/>
            </a:pPr>
            <a:endParaRPr lang="en-ZA" sz="1200" dirty="0" smtClean="0">
              <a:solidFill>
                <a:schemeClr val="accent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Shape 23"/>
          <p:cNvSpPr/>
          <p:nvPr/>
        </p:nvSpPr>
        <p:spPr>
          <a:xfrm>
            <a:off x="383429" y="608909"/>
            <a:ext cx="8437043" cy="1096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464"/>
                </a:lnTo>
                <a:lnTo>
                  <a:pt x="7865" y="17464"/>
                </a:lnTo>
                <a:lnTo>
                  <a:pt x="10798" y="21600"/>
                </a:lnTo>
                <a:lnTo>
                  <a:pt x="13731" y="17464"/>
                </a:lnTo>
                <a:lnTo>
                  <a:pt x="21600" y="1746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C85"/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30544" y="1116455"/>
            <a:ext cx="8761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429" y="1690057"/>
            <a:ext cx="8437043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Upgrade of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existing </a:t>
            </a: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offices.</a:t>
            </a:r>
            <a:endParaRPr lang="en-ZA" sz="112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Introduction of </a:t>
            </a: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Racking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Shelving</a:t>
            </a:r>
            <a:endParaRPr lang="en-ZA" sz="112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Electrical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Supply 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to enhance warehouse lighting and improvement of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Risk Control measures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Enhance capacity and storing 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for the following areas:- general storage per commodity segmentation, high value, hazardous, and bulk goods storage areas,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Improved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Client Interface </a:t>
            </a: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Area</a:t>
            </a:r>
            <a:endParaRPr lang="en-ZA" sz="1120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Technology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Infrastructure upgrades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- The patch room was moved from the 1st floor to the ground floor to host Network and Security cabinets, UPS, Air conditioners and other IT </a:t>
            </a: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equipment. </a:t>
            </a:r>
            <a:endParaRPr lang="en-ZA" sz="112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Upgraded Technical Security 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(Control Rooms, Access Control, CCTV,  Electrical Fencing, Caging of the Operational Space to  improve Risk Management Controls</a:t>
            </a: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Installation of the Aluminium  Water Tanks, to support the upgraded Fire System due to the Water shortage challenges in Cape </a:t>
            </a: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Town).</a:t>
            </a:r>
            <a:endParaRPr lang="en-ZA" sz="112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Enhanced the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SWH Inventory management approach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(DA322 improved to a spreadsheet and migrated into SWIMS).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The new state warehouse process enables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Customs to publish dated </a:t>
            </a:r>
            <a:r>
              <a:rPr lang="en-ZA" sz="112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stats </a:t>
            </a: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of goods on the 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SARS </a:t>
            </a: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website.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120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Introduction 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and implementation of the </a:t>
            </a:r>
            <a:r>
              <a:rPr lang="en-ZA" sz="112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Lean Methodology and 5s</a:t>
            </a:r>
            <a:r>
              <a:rPr lang="en-ZA" sz="112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.(A 5S program focuses on having visual order, organisational cleanliness and standardisation 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1200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656" y="841794"/>
            <a:ext cx="8272799" cy="288032"/>
          </a:xfrm>
          <a:prstGeom prst="roundRect">
            <a:avLst/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Project Journey began in September 2016. </a:t>
            </a:r>
            <a:r>
              <a:rPr lang="en-ZA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Cape Town’s State Warehouse </a:t>
            </a:r>
            <a:r>
              <a:rPr lang="en-ZA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was one of the 8 prioritised sites Identified during the </a:t>
            </a:r>
            <a:r>
              <a:rPr lang="en-ZA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State Warehouse Programme</a:t>
            </a:r>
            <a:r>
              <a:rPr lang="en-ZA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algn="ctr"/>
            <a:r>
              <a:rPr lang="en-ZA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End-to-end Warehouse Refurbishment activities included the following:</a:t>
            </a:r>
            <a:endParaRPr lang="en-ZA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07505" y="782390"/>
            <a:ext cx="4320480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572000" y="764704"/>
            <a:ext cx="4320480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Z:\SWH Programme Pictures\Cape Town\April _May 2017\IMG_5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92488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SWH Programme Pictures\Cape Town\Before\DSCN6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20480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97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008"/>
            <a:ext cx="8892480" cy="764704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7505" y="692696"/>
            <a:ext cx="4176464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427984" y="692696"/>
            <a:ext cx="4464496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053" name="Picture 5" descr="Z:\SWH Programme Pictures\Cape Town\Before\DSCN6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176464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Z:\SWH Programme Pictures\Cape Town\April _May 2017\IMG_54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464496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41163" y="836712"/>
            <a:ext cx="4286821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1999" y="836712"/>
            <a:ext cx="4357241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928688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12776"/>
            <a:ext cx="4275584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02315"/>
            <a:ext cx="4357241" cy="490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008"/>
            <a:ext cx="8892480" cy="764704"/>
          </a:xfrm>
        </p:spPr>
        <p:txBody>
          <a:bodyPr/>
          <a:lstStyle/>
          <a:p>
            <a:r>
              <a:rPr lang="en-ZA" b="1" dirty="0" smtClean="0"/>
              <a:t>CAPE TOWN JOURNEY</a:t>
            </a:r>
            <a:endParaRPr lang="en-ZA" dirty="0"/>
          </a:p>
        </p:txBody>
      </p:sp>
      <p:pic>
        <p:nvPicPr>
          <p:cNvPr id="2050" name="Picture 2" descr="Z:\SWH Programme Pictures\Cape Town\Before\DSCN65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958"/>
            <a:ext cx="4176464" cy="5059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41163" y="692696"/>
            <a:ext cx="4070797" cy="414362"/>
          </a:xfr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BEFORE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427984" y="692696"/>
            <a:ext cx="4464496" cy="4143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2000" b="1" dirty="0" smtClean="0">
                <a:solidFill>
                  <a:schemeClr val="bg1"/>
                </a:solidFill>
              </a:rPr>
              <a:t>                         AFTER 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249958"/>
            <a:ext cx="4464496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18072017_High Value Goods_CSA_V1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5606_SARS_PLAIN_PPT.pptx" id="{6DB6358A-5B68-E44E-AD01-63344069B75A}" vid="{702AC70A-0333-DF4E-AA47-865E57494EED}"/>
    </a:ext>
  </a:extLst>
</a:theme>
</file>

<file path=ppt/theme/theme4.xml><?xml version="1.0" encoding="utf-8"?>
<a:theme xmlns:a="http://schemas.openxmlformats.org/drawingml/2006/main" name="1_Support Service Presentation Template v0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697AF37B1D7459FDD7A0818411AD9" ma:contentTypeVersion="1" ma:contentTypeDescription="Create a new document." ma:contentTypeScope="" ma:versionID="381d5bac40f9a9897f8bf719f3788bc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AA6113D-77AE-4D2E-99EB-75C870E068F1}"/>
</file>

<file path=customXml/itemProps2.xml><?xml version="1.0" encoding="utf-8"?>
<ds:datastoreItem xmlns:ds="http://schemas.openxmlformats.org/officeDocument/2006/customXml" ds:itemID="{FEF7CD37-FE21-4FBB-8219-8227312444D1}"/>
</file>

<file path=customXml/itemProps3.xml><?xml version="1.0" encoding="utf-8"?>
<ds:datastoreItem xmlns:ds="http://schemas.openxmlformats.org/officeDocument/2006/customXml" ds:itemID="{3276F327-2564-4CC5-B63D-A01512B3BC2C}"/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531</Words>
  <Application>Microsoft Office PowerPoint</Application>
  <PresentationFormat>On-screen Show (4:3)</PresentationFormat>
  <Paragraphs>98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1_18072017_High Value Goods_CSA_V12</vt:lpstr>
      <vt:lpstr>1_Support Service Presentation Template v0.1</vt:lpstr>
      <vt:lpstr>Cape Town State Warehouse ICD Presentation </vt:lpstr>
      <vt:lpstr>PowerPoint Presentation</vt:lpstr>
      <vt:lpstr>Our Vision</vt:lpstr>
      <vt:lpstr>PowerPoint Presentation</vt:lpstr>
      <vt:lpstr>PowerPoint Presentation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CAPE TOWN JOURNEY</vt:lpstr>
      <vt:lpstr>PowerPoint Presentation</vt:lpstr>
    </vt:vector>
  </TitlesOfParts>
  <Company>SARS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SAPO Mail Center Report  Continuous Improvement</dc:title>
  <dc:creator>Maemu Makhomu</dc:creator>
  <cp:lastModifiedBy>Administrator</cp:lastModifiedBy>
  <cp:revision>270</cp:revision>
  <cp:lastPrinted>2017-12-05T13:56:20Z</cp:lastPrinted>
  <dcterms:created xsi:type="dcterms:W3CDTF">2017-10-26T12:00:15Z</dcterms:created>
  <dcterms:modified xsi:type="dcterms:W3CDTF">2018-01-26T07:40:20Z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0x010100850697AF37B1D7459FDD7A0818411AD9</vt:lpwstr>
  </property>
</Properties>
</file>